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sldIdLst>
    <p:sldId id="271" r:id="rId2"/>
    <p:sldId id="270" r:id="rId3"/>
    <p:sldId id="269" r:id="rId4"/>
    <p:sldId id="268" r:id="rId5"/>
    <p:sldId id="267" r:id="rId6"/>
    <p:sldId id="266" r:id="rId7"/>
    <p:sldId id="27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364" autoAdjust="0"/>
  </p:normalViewPr>
  <p:slideViewPr>
    <p:cSldViewPr snapToGrid="0" snapToObjects="1">
      <p:cViewPr varScale="1">
        <p:scale>
          <a:sx n="73" d="100"/>
          <a:sy n="73" d="100"/>
        </p:scale>
        <p:origin x="12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FC5396-C371-4B68-9E3A-4D8768303AC1}" type="datetimeFigureOut">
              <a:rPr lang="en-AU" smtClean="0"/>
              <a:t>26/03/2021</a:t>
            </a:fld>
            <a:endParaRPr lang="en-AU"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54CF7E-2B11-4011-AFEA-45C9D397238F}" type="slidenum">
              <a:rPr lang="en-AU" smtClean="0"/>
              <a:t>‹#›</a:t>
            </a:fld>
            <a:endParaRPr lang="en-AU" dirty="0"/>
          </a:p>
        </p:txBody>
      </p:sp>
    </p:spTree>
    <p:extLst>
      <p:ext uri="{BB962C8B-B14F-4D97-AF65-F5344CB8AC3E}">
        <p14:creationId xmlns:p14="http://schemas.microsoft.com/office/powerpoint/2010/main" val="3852390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smtClean="0"/>
              <a:t>How do you plan on making a difference in this class over the semester?</a:t>
            </a:r>
          </a:p>
          <a:p>
            <a:r>
              <a:rPr lang="en-US" dirty="0" smtClean="0"/>
              <a:t>Measurable: once I have defined a goal, I shall calculate achievement or results. It should only be accessible to show its closeness to the goal and not, whether on a graphical chart or a graph, in the ordinary sense. This is for me and my colleagues an outstanding chance to continue our class</a:t>
            </a:r>
          </a:p>
          <a:p>
            <a:r>
              <a:rPr lang="en-US" dirty="0" smtClean="0"/>
              <a:t>achievements: If the target is a concrete impression to be reached, it is a sure way to measure the change correctly and provide a meaningful result as a metric. It must be possible for everyone, including I, the personnel and the individual team members, to set SMART goals.</a:t>
            </a:r>
          </a:p>
          <a:p>
            <a:r>
              <a:rPr lang="en-US" dirty="0" smtClean="0"/>
              <a:t> To continue as a collective, I need someone to track the progress and take steps to support my team carry out this assignment. The contributions of the department or staff must be concentrated in the group's strategic objectives. It is obvious that activities must be performed while the aim is to achieve or fight them, but only if the aims are helpful while learning and will contribute, in some way, to personal progress.</a:t>
            </a:r>
          </a:p>
          <a:p>
            <a:r>
              <a:rPr lang="en-US" dirty="0" smtClean="0"/>
              <a:t>Setting targets to be completed in a particular timeline is essential. It is not advisable for something that is complicated and time consuming unreally short to be set a time limit or for the possibility of simply doing a job to be time consuming. Either I have extra time to quit driving or if I do not complete my assignments in the prescribed timeframe, I am exhausted and demotivated.</a:t>
            </a: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2</a:t>
            </a:fld>
            <a:endParaRPr lang="en-AU" dirty="0"/>
          </a:p>
        </p:txBody>
      </p:sp>
    </p:spTree>
    <p:extLst>
      <p:ext uri="{BB962C8B-B14F-4D97-AF65-F5344CB8AC3E}">
        <p14:creationId xmlns:p14="http://schemas.microsoft.com/office/powerpoint/2010/main" val="2000537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What do you want to learn about your group members?</a:t>
            </a:r>
          </a:p>
          <a:p>
            <a:pPr marL="171450" indent="-171450">
              <a:buFont typeface="Arial" panose="020B0604020202020204" pitchFamily="34" charset="0"/>
              <a:buChar char="•"/>
            </a:pPr>
            <a:r>
              <a:rPr lang="en-US" dirty="0" smtClean="0"/>
              <a:t>Being willing to be motivated is a powerful tool. Some students place a premium on outstanding project work, whilst others are content with a passing grade. Students take the course for a variety of reasons, some to understand more about it and some to fulfill a prerequisite. </a:t>
            </a:r>
          </a:p>
          <a:p>
            <a:pPr marL="171450" indent="-171450">
              <a:buFont typeface="Arial" panose="020B0604020202020204" pitchFamily="34" charset="0"/>
              <a:buChar char="•"/>
            </a:pPr>
            <a:r>
              <a:rPr lang="en-US" dirty="0" smtClean="0"/>
              <a:t>When students with various backgrounds are placed in the same classroom, conflicts and problems will arise. Any instructor will want students to participate in this contest. Students could find student partners by sharing a student questionnaire that communicates their inspiration, working patterns, and ideal degree with themselves but not with the mentor. If the project's learning goal is to understand from diverse viewpoints, I may shape different groups. Sex, history, race/ethnicity, and native language diversity, as well as socioeconomic, political, geographical, and other factors, all shape the project's learning objectives. </a:t>
            </a:r>
          </a:p>
          <a:p>
            <a:pPr marL="171450" indent="-171450">
              <a:buFont typeface="Arial" panose="020B0604020202020204" pitchFamily="34" charset="0"/>
              <a:buChar char="•"/>
            </a:pPr>
            <a:r>
              <a:rPr lang="en-US" dirty="0" smtClean="0"/>
              <a:t>it is important to keep the main masses in-group in order to prevent removing specific representatives of a particular society (e.g. ethnicity and sex). Instead of having one gender in each category in a four-woman and four-person class, propose having two females in each category. Members of the community's comprehension</a:t>
            </a:r>
          </a:p>
          <a:p>
            <a:pPr marL="171450" indent="-171450">
              <a:buFont typeface="Arial" panose="020B0604020202020204" pitchFamily="34" charset="0"/>
              <a:buChar char="•"/>
            </a:pPr>
            <a:r>
              <a:rPr lang="en-US" dirty="0" smtClean="0"/>
              <a:t>Students who have previously excelled in their groups would be willing to function more efficiently. Until students enter a team, I'll ask them whether they've worked well on previous assignments with peers. If I want students to concentrate on the results rather than the community process, this function may be useful. Similarly, whether I send students another group challenge later in the course or expect to enroll in the student's potential school, it might be helpful for students to coordinate themselves in a way that satisfies the current project's learning goals while still training them for potential collaboration</a:t>
            </a:r>
          </a:p>
          <a:p>
            <a:pPr marL="171450" indent="-171450">
              <a:buFont typeface="Arial" panose="020B0604020202020204" pitchFamily="34" charset="0"/>
              <a:buChar char="•"/>
            </a:pPr>
            <a:r>
              <a:rPr lang="en-US" dirty="0" smtClean="0"/>
              <a:t>.Personality is a crucial factor to remember. Personality is a crucial factor to remember. For roles to be explicitly specified or formed informally, students' proclivity to behave as extraverts or introverts is necessary. A student who is extraverted in class management, for example, may seem to be a natural group leader. A well-rounded introverted pupil, on the other hand, may be an effective peer representative, keeping the rest of the community on track. Consider assigning or motivating students to select positions that need fewer expertise or ability if my course is meant to help students improve skills for different fields.</a:t>
            </a: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3</a:t>
            </a:fld>
            <a:endParaRPr lang="en-AU" dirty="0"/>
          </a:p>
        </p:txBody>
      </p:sp>
    </p:spTree>
    <p:extLst>
      <p:ext uri="{BB962C8B-B14F-4D97-AF65-F5344CB8AC3E}">
        <p14:creationId xmlns:p14="http://schemas.microsoft.com/office/powerpoint/2010/main" val="2335847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What do you hope to get from your group members?</a:t>
            </a:r>
          </a:p>
          <a:p>
            <a:pPr marL="171450" lvl="0" indent="-171450">
              <a:buFont typeface="Arial" panose="020B0604020202020204" pitchFamily="34" charset="0"/>
              <a:buChar char="•"/>
            </a:pPr>
            <a:r>
              <a:rPr lang="en-US" b="1" dirty="0" smtClean="0"/>
              <a:t>Openness: Group members are keen to learn more about each other, especially those with a diverse spectrum of interests and perspectives. They are accessible to new ideas, different positions and the peculiarity of the members of the culture. </a:t>
            </a:r>
          </a:p>
          <a:p>
            <a:pPr marL="171450" lvl="0" indent="-171450">
              <a:buFont typeface="Arial" panose="020B0604020202020204" pitchFamily="34" charset="0"/>
              <a:buChar char="•"/>
            </a:pPr>
            <a:r>
              <a:rPr lang="en-US" b="1" dirty="0" smtClean="0"/>
              <a:t>They care for people and strive to generate ideas. You are fully informed that the desire for collective harmony and the need for private speech are matched.</a:t>
            </a:r>
          </a:p>
          <a:p>
            <a:pPr marL="171450" lvl="0" indent="-171450">
              <a:buFont typeface="Arial" panose="020B0604020202020204" pitchFamily="34" charset="0"/>
              <a:buChar char="•"/>
            </a:pPr>
            <a:r>
              <a:rPr lang="en-US" b="1" dirty="0" smtClean="0"/>
              <a:t>Self-assurance and self-revelation: Members of the group trust each other enough to express thoughts and feelings. Only if all is truthful and straightforward and courteous can mutual trust be established. Confidence rises as the participants of the group accept complete responsibility for their learning.</a:t>
            </a:r>
          </a:p>
          <a:p>
            <a:pPr marL="171450" lvl="0" indent="-171450">
              <a:buFont typeface="Arial" panose="020B0604020202020204" pitchFamily="34" charset="0"/>
              <a:buChar char="•"/>
            </a:pPr>
            <a:r>
              <a:rPr lang="en-US" b="1" dirty="0" smtClean="0"/>
              <a:t>Group members display their mutual affection as the party reaches its targets. They express commitment to the team by encouraging the whole team and supporting others with difficulties. They view each other as allies rather than rivals (as is usual in a traditionally individualistic educational system).</a:t>
            </a:r>
          </a:p>
          <a:p>
            <a:pPr marL="171450" lvl="0" indent="-171450">
              <a:buFont typeface="Arial" panose="020B0604020202020204" pitchFamily="34" charset="0"/>
              <a:buChar char="•"/>
            </a:pPr>
            <a:r>
              <a:rPr lang="en-US" b="1" dirty="0" smtClean="0"/>
              <a:t>Respect: Community members are polite, focused on "What do we learn?" instead of "Who is responsible?" For further info, please see the segment on constructive reviews.</a:t>
            </a: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4</a:t>
            </a:fld>
            <a:endParaRPr lang="en-AU" dirty="0"/>
          </a:p>
        </p:txBody>
      </p:sp>
    </p:spTree>
    <p:extLst>
      <p:ext uri="{BB962C8B-B14F-4D97-AF65-F5344CB8AC3E}">
        <p14:creationId xmlns:p14="http://schemas.microsoft.com/office/powerpoint/2010/main" val="261052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What practical Knowledge would you like to develop?</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 In order to do well in school, you must be open-minded. </a:t>
            </a:r>
          </a:p>
          <a:p>
            <a:pPr marL="171450" indent="-171450">
              <a:buFont typeface="Arial" panose="020B0604020202020204" pitchFamily="34" charset="0"/>
              <a:buChar char="•"/>
            </a:pPr>
            <a:r>
              <a:rPr lang="en-US" dirty="0" smtClean="0"/>
              <a:t>Compile and discover school-related knowledge from a special viewpoint. Many aspects of a case are apparent, even those you were previously unaware of. </a:t>
            </a:r>
          </a:p>
          <a:p>
            <a:pPr marL="171450" indent="-171450">
              <a:buFont typeface="Arial" panose="020B0604020202020204" pitchFamily="34" charset="0"/>
              <a:buChar char="•"/>
            </a:pPr>
            <a:r>
              <a:rPr lang="en-US" dirty="0" smtClean="0"/>
              <a:t>This will allow you to operate easily and effectively as a coach, as well as foresee and adapt rapidly in response to requirements and obstacles.</a:t>
            </a:r>
          </a:p>
          <a:p>
            <a:pPr marL="171450" indent="-171450">
              <a:buFont typeface="Arial" panose="020B0604020202020204" pitchFamily="34" charset="0"/>
              <a:buChar char="•"/>
            </a:pPr>
            <a:r>
              <a:rPr lang="en-US" dirty="0" smtClean="0"/>
              <a:t>The logic is based on the following: Critical logic will help me make good judgments. Although it's easy to pass judgment or follow a path with a teammate, it's also possible that they will assist in some plan or tactic with concrete results.</a:t>
            </a:r>
          </a:p>
          <a:p>
            <a:pPr marL="171450" indent="-171450">
              <a:buFont typeface="Arial" panose="020B0604020202020204" pitchFamily="34" charset="0"/>
              <a:buChar char="•"/>
            </a:pPr>
            <a:r>
              <a:rPr lang="en-US" dirty="0" smtClean="0"/>
              <a:t> It will be a success if you think logically explore each aspect of a problem, use preliminary readings to answer what others say  and it will take students  in new and imaginative directions.</a:t>
            </a:r>
          </a:p>
          <a:p>
            <a:pPr marL="171450" indent="-171450">
              <a:buFont typeface="Arial" panose="020B0604020202020204" pitchFamily="34" charset="0"/>
              <a:buChar char="•"/>
            </a:pPr>
            <a:r>
              <a:rPr lang="en-US" dirty="0" smtClean="0"/>
              <a:t> Involvement: Teamwork can be daunting at times, but it's still a perfect way to learn innovative approaches, communicate common thoughts and values, and improve your own talents. If you see group activities </a:t>
            </a: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5</a:t>
            </a:fld>
            <a:endParaRPr lang="en-AU" dirty="0"/>
          </a:p>
        </p:txBody>
      </p:sp>
    </p:spTree>
    <p:extLst>
      <p:ext uri="{BB962C8B-B14F-4D97-AF65-F5344CB8AC3E}">
        <p14:creationId xmlns:p14="http://schemas.microsoft.com/office/powerpoint/2010/main" val="2764216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As a student, what can you work on to become a better learner?</a:t>
            </a:r>
          </a:p>
          <a:p>
            <a:pPr marL="171450" indent="-171450">
              <a:buFont typeface="Arial" panose="020B0604020202020204" pitchFamily="34" charset="0"/>
              <a:buChar char="•"/>
            </a:pPr>
            <a:r>
              <a:rPr lang="en-US" dirty="0" smtClean="0"/>
              <a:t>The most critical weakness. I blame it on my failure to memorize. I used to go over the note many times. I used queries to solve the query.</a:t>
            </a:r>
          </a:p>
          <a:p>
            <a:pPr marL="171450" indent="-171450">
              <a:buFont typeface="Arial" panose="020B0604020202020204" pitchFamily="34" charset="0"/>
              <a:buChar char="•"/>
            </a:pPr>
            <a:r>
              <a:rPr lang="en-US" dirty="0" smtClean="0"/>
              <a:t> I recognized them at the moment, so I didn't think I needed to. I'm not sure what inference I should take from what I hear.</a:t>
            </a:r>
          </a:p>
          <a:p>
            <a:pPr marL="171450" indent="-171450">
              <a:buFont typeface="Arial" panose="020B0604020202020204" pitchFamily="34" charset="0"/>
              <a:buChar char="•"/>
            </a:pPr>
            <a:r>
              <a:rPr lang="en-US" dirty="0" smtClean="0"/>
              <a:t> I'm not going to have a verdict that I'm not even conscious of. I don't recall something related, but I am convinced it is right</a:t>
            </a:r>
          </a:p>
          <a:p>
            <a:pPr marL="171450" indent="-171450">
              <a:buFont typeface="Arial" panose="020B0604020202020204" pitchFamily="34" charset="0"/>
              <a:buChar char="•"/>
            </a:pPr>
            <a:r>
              <a:rPr lang="en-US" dirty="0" smtClean="0"/>
              <a:t>.Memorization helps  to become acquainted with small yet essential information and understand them properly. If I'm comfortable with the contents, I'll be able to assist in their assessment and easily grasp complex details. That's close to how the alphabets operate or how the multiplication chart operates. It is rare to use a table for writing new terms or multiplying tiny amounts. </a:t>
            </a:r>
          </a:p>
          <a:p>
            <a:pPr marL="171450" indent="-171450">
              <a:buFont typeface="Arial" panose="020B0604020202020204" pitchFamily="34" charset="0"/>
              <a:buChar char="•"/>
            </a:pPr>
            <a:r>
              <a:rPr lang="en-US" dirty="0" smtClean="0"/>
              <a:t>All should be centered on the brain. I proceed with what I know when I approach and attempt to solve a new problem (not only in academia). It opens up new doors for me to develop my solutions. I can't be bothered by issues I'm unaware of. Shoulder pain does not mean something serious to an unsanitary professional, but it may be risky for a medicine with cardiac problems if I don't know anything about "small banal information." Since he "knew" of them, he may have visions in certain lines.</a:t>
            </a:r>
          </a:p>
          <a:p>
            <a:pPr marL="171450" indent="-171450">
              <a:buFont typeface="Arial" panose="020B0604020202020204" pitchFamily="34" charset="0"/>
              <a:buChar char="•"/>
            </a:pPr>
            <a:r>
              <a:rPr lang="en-US" dirty="0" smtClean="0"/>
              <a:t>It may be claimed that I don't need to remember anything; what I need to do is survive with it. Obtaining these encounters, though, will take a long time. Nothing is beyond knowledge, but learning more can just reinforce his case and seal it in his view. Keep in mind that in an emergency department, something can be the difference between life and death for a doctor.</a:t>
            </a: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6</a:t>
            </a:fld>
            <a:endParaRPr lang="en-AU" dirty="0"/>
          </a:p>
        </p:txBody>
      </p:sp>
    </p:spTree>
    <p:extLst>
      <p:ext uri="{BB962C8B-B14F-4D97-AF65-F5344CB8AC3E}">
        <p14:creationId xmlns:p14="http://schemas.microsoft.com/office/powerpoint/2010/main" val="15281952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Conclusion</a:t>
            </a:r>
          </a:p>
          <a:p>
            <a:pPr marL="171450" indent="-171450">
              <a:buFont typeface="Arial" panose="020B0604020202020204" pitchFamily="34" charset="0"/>
              <a:buChar char="•"/>
            </a:pPr>
            <a:r>
              <a:rPr lang="en-US" dirty="0" smtClean="0"/>
              <a:t>Students who have excelled before with their groups are ready to perform more effectively. </a:t>
            </a:r>
          </a:p>
          <a:p>
            <a:pPr marL="171450" indent="-171450">
              <a:buFont typeface="Arial" panose="020B0604020202020204" pitchFamily="34" charset="0"/>
              <a:buChar char="•"/>
            </a:pPr>
            <a:r>
              <a:rPr lang="en-US" dirty="0" smtClean="0"/>
              <a:t>This feature may be helpful if I choose to focus students on the outcomes instead of on the group method. Likewise, it could be beneficial for students to collaborate in a way that meets current learning objectives while also preparing for their future partnership if I give students another community challenge later in the course or plan to enroll in a potential school.</a:t>
            </a:r>
          </a:p>
          <a:p>
            <a:pPr marL="171450" indent="-171450">
              <a:buFont typeface="Arial" panose="020B0604020202020204" pitchFamily="34" charset="0"/>
              <a:buChar char="•"/>
            </a:pPr>
            <a:r>
              <a:rPr lang="en-US" dirty="0" smtClean="0"/>
              <a:t>Personality is a central reminder reality. Personality is a significant recalling element. The inclination of students to act as extraverts or introverts is important in order to specify or shape positions directly or informally.</a:t>
            </a:r>
          </a:p>
          <a:p>
            <a:pPr marL="171450" indent="-171450">
              <a:buFont typeface="Arial" panose="020B0604020202020204" pitchFamily="34" charset="0"/>
              <a:buChar char="•"/>
            </a:pPr>
            <a:r>
              <a:rPr lang="en-US" dirty="0" smtClean="0"/>
              <a:t>A student who is extraverted in class management may tend to be a leader in a natural community. On the other side, a well-rounded introverted student will be an efficient peer leader to hold the majority of the class on board. Consider assigning or encouraging students to choose jobs that need less talent or abilities if my course is designed to help students develop their skills in various areas. </a:t>
            </a:r>
          </a:p>
          <a:p>
            <a:pPr marL="171450" indent="-171450">
              <a:buFont typeface="Arial" panose="020B0604020202020204" pitchFamily="34" charset="0"/>
              <a:buChar char="•"/>
            </a:pPr>
            <a:r>
              <a:rPr lang="en-US" dirty="0" smtClean="0"/>
              <a:t>Students who have excelled before with their groups are ready to perform more effectively. I'll ask them whether they've performed good on past projects for coworkers before they join a squad. This feature may be helpful if I choose to focus students on the outcomes instead of on the group method. Likewise, it could be beneficial for students to collaborate in a way that meets current learning objectives while also preparing for their future partnership if I give students </a:t>
            </a:r>
            <a:endParaRPr lang="en-US"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254CF7E-2B11-4011-AFEA-45C9D397238F}" type="slidenum">
              <a:rPr lang="en-AU" smtClean="0"/>
              <a:t>7</a:t>
            </a:fld>
            <a:endParaRPr lang="en-AU" dirty="0"/>
          </a:p>
        </p:txBody>
      </p:sp>
    </p:spTree>
    <p:extLst>
      <p:ext uri="{BB962C8B-B14F-4D97-AF65-F5344CB8AC3E}">
        <p14:creationId xmlns:p14="http://schemas.microsoft.com/office/powerpoint/2010/main" val="33999988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23524359-DC18-8549-97CB-5983BF2456B3}" type="datetimeFigureOut">
              <a:rPr lang="en-US" smtClean="0"/>
              <a:t>26-Mar-21</a:t>
            </a:fld>
            <a:endParaRPr lang="en-US" dirty="0"/>
          </a:p>
        </p:txBody>
      </p:sp>
      <p:sp>
        <p:nvSpPr>
          <p:cNvPr id="5" name="Footer Placeholder 4"/>
          <p:cNvSpPr>
            <a:spLocks noGrp="1"/>
          </p:cNvSpPr>
          <p:nvPr>
            <p:ph type="ftr" sz="quarter" idx="11"/>
          </p:nvPr>
        </p:nvSpPr>
        <p:spPr>
          <a:xfrm>
            <a:off x="533401" y="5936189"/>
            <a:ext cx="4021666" cy="365125"/>
          </a:xfrm>
        </p:spPr>
        <p:txBody>
          <a:bodyPr/>
          <a:lstStyle/>
          <a:p>
            <a:endParaRPr lang="en-US" dirty="0"/>
          </a:p>
        </p:txBody>
      </p:sp>
      <p:sp>
        <p:nvSpPr>
          <p:cNvPr id="6" name="Slide Number Placeholder 5"/>
          <p:cNvSpPr>
            <a:spLocks noGrp="1"/>
          </p:cNvSpPr>
          <p:nvPr>
            <p:ph type="sldNum" sz="quarter" idx="12"/>
          </p:nvPr>
        </p:nvSpPr>
        <p:spPr>
          <a:xfrm>
            <a:off x="7010399" y="2750337"/>
            <a:ext cx="1370293" cy="1356442"/>
          </a:xfrm>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508595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310"/>
            <a:ext cx="1149836" cy="1090789"/>
          </a:xfrm>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118825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616"/>
            <a:ext cx="1149836" cy="1090789"/>
          </a:xfrm>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2481014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7795A6EA-7AC5-0C4F-9B5C-E3D2C35AB80A}"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764330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620613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3889576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699035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2046173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23524359-DC18-8549-97CB-5983BF2456B3}" type="datetimeFigureOut">
              <a:rPr lang="en-US" smtClean="0"/>
              <a:t>26-Mar-21</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endParaRPr lang="en-US" dirty="0"/>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7795A6EA-7AC5-0C4F-9B5C-E3D2C35AB80A}" type="slidenum">
              <a:rPr lang="en-US" smtClean="0"/>
              <a:t>‹#›</a:t>
            </a:fld>
            <a:endParaRPr lang="en-US" dirty="0"/>
          </a:p>
        </p:txBody>
      </p:sp>
    </p:spTree>
    <p:extLst>
      <p:ext uri="{BB962C8B-B14F-4D97-AF65-F5344CB8AC3E}">
        <p14:creationId xmlns:p14="http://schemas.microsoft.com/office/powerpoint/2010/main" val="353673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574400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65810" y="5936188"/>
            <a:ext cx="2057400" cy="365125"/>
          </a:xfrm>
        </p:spPr>
        <p:txBody>
          <a:bodyPr/>
          <a:lstStyle/>
          <a:p>
            <a:fld id="{23524359-DC18-8549-97CB-5983BF2456B3}" type="datetimeFigureOut">
              <a:rPr lang="en-US" smtClean="0"/>
              <a:t>26-Mar-21</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endParaRPr lang="en-US" dirty="0"/>
          </a:p>
        </p:txBody>
      </p:sp>
      <p:sp>
        <p:nvSpPr>
          <p:cNvPr id="6" name="Slide Number Placeholder 5"/>
          <p:cNvSpPr>
            <a:spLocks noGrp="1"/>
          </p:cNvSpPr>
          <p:nvPr>
            <p:ph type="sldNum" sz="quarter" idx="12"/>
          </p:nvPr>
        </p:nvSpPr>
        <p:spPr>
          <a:xfrm>
            <a:off x="7856438" y="2869896"/>
            <a:ext cx="1149836" cy="1090789"/>
          </a:xfrm>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1598462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223940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38429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359997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225679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1185604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524359-DC18-8549-97CB-5983BF2456B3}" type="datetimeFigureOut">
              <a:rPr lang="en-US" smtClean="0"/>
              <a:t>26-Mar-21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95A6EA-7AC5-0C4F-9B5C-E3D2C35AB80A}" type="slidenum">
              <a:rPr lang="en-US" smtClean="0"/>
              <a:t>‹#›</a:t>
            </a:fld>
            <a:endParaRPr lang="en-US" dirty="0"/>
          </a:p>
        </p:txBody>
      </p:sp>
    </p:spTree>
    <p:extLst>
      <p:ext uri="{BB962C8B-B14F-4D97-AF65-F5344CB8AC3E}">
        <p14:creationId xmlns:p14="http://schemas.microsoft.com/office/powerpoint/2010/main" val="2594355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3524359-DC18-8549-97CB-5983BF2456B3}" type="datetimeFigureOut">
              <a:rPr lang="en-US" smtClean="0"/>
              <a:t>26-Mar-21</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7795A6EA-7AC5-0C4F-9B5C-E3D2C35AB80A}" type="slidenum">
              <a:rPr lang="en-US" smtClean="0"/>
              <a:t>‹#›</a:t>
            </a:fld>
            <a:endParaRPr lang="en-US" dirty="0"/>
          </a:p>
        </p:txBody>
      </p:sp>
    </p:spTree>
    <p:extLst>
      <p:ext uri="{BB962C8B-B14F-4D97-AF65-F5344CB8AC3E}">
        <p14:creationId xmlns:p14="http://schemas.microsoft.com/office/powerpoint/2010/main" val="376724377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8186" y="2540000"/>
            <a:ext cx="7655168" cy="1814286"/>
          </a:xfrm>
        </p:spPr>
        <p:txBody>
          <a:bodyPr/>
          <a:lstStyle/>
          <a:p>
            <a:pPr algn="ctr"/>
            <a:r>
              <a:rPr lang="en-US" dirty="0" smtClean="0">
                <a:latin typeface="Times New Roman" panose="02020603050405020304" pitchFamily="18" charset="0"/>
                <a:cs typeface="Times New Roman" panose="02020603050405020304" pitchFamily="18" charset="0"/>
              </a:rPr>
              <a:t>PRESENTATION </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6000" y="4354286"/>
            <a:ext cx="4498119" cy="2394857"/>
          </a:xfrm>
        </p:spPr>
        <p:txBody>
          <a:bodyPr>
            <a:normAutofit/>
          </a:bodyPr>
          <a:lstStyle/>
          <a:p>
            <a:pPr algn="ctr"/>
            <a:r>
              <a:rPr lang="en-US" dirty="0" smtClean="0">
                <a:latin typeface="Times New Roman" panose="02020603050405020304" pitchFamily="18" charset="0"/>
                <a:cs typeface="Times New Roman" panose="02020603050405020304" pitchFamily="18" charset="0"/>
              </a:rPr>
              <a:t>By</a:t>
            </a:r>
          </a:p>
          <a:p>
            <a:pPr algn="ctr"/>
            <a:endParaRPr lang="en-US" dirty="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STUDENTS NAME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750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7"/>
            <a:ext cx="7897290" cy="1845005"/>
          </a:xfrm>
        </p:spPr>
        <p:txBody>
          <a:bodyPr/>
          <a:lstStyle/>
          <a:p>
            <a:pPr algn="ctr"/>
            <a:r>
              <a:rPr lang="en-US" sz="3200" dirty="0">
                <a:latin typeface="Times New Roman" panose="02020603050405020304" pitchFamily="18" charset="0"/>
                <a:cs typeface="Times New Roman" panose="02020603050405020304" pitchFamily="18" charset="0"/>
              </a:rPr>
              <a:t>How do you plan on making a difference in this class over the semester?</a:t>
            </a:r>
          </a:p>
        </p:txBody>
      </p:sp>
      <p:sp>
        <p:nvSpPr>
          <p:cNvPr id="3" name="Content Placeholder 2"/>
          <p:cNvSpPr>
            <a:spLocks noGrp="1"/>
          </p:cNvSpPr>
          <p:nvPr>
            <p:ph idx="1"/>
          </p:nvPr>
        </p:nvSpPr>
        <p:spPr>
          <a:xfrm>
            <a:off x="82062" y="2297722"/>
            <a:ext cx="8874369" cy="4560278"/>
          </a:xfrm>
        </p:spPr>
        <p:txBody>
          <a:bodyPr>
            <a:normAutofit fontScale="85000" lnSpcReduction="20000"/>
          </a:bodyPr>
          <a:lstStyle/>
          <a:p>
            <a:r>
              <a:rPr lang="en-US" dirty="0">
                <a:latin typeface="Times New Roman" panose="02020603050405020304" pitchFamily="18" charset="0"/>
                <a:cs typeface="Times New Roman" panose="02020603050405020304" pitchFamily="18" charset="0"/>
              </a:rPr>
              <a:t>Measurable: once I have defined a goal, I shall calculate achievement or results. It should only be accessible to show its closeness to the goal and not, whether on a graphical chart or a graph, in the ordinary sense. This is for me and my colleagues an outstanding chance to continue our </a:t>
            </a:r>
            <a:r>
              <a:rPr lang="en-US" dirty="0" smtClean="0">
                <a:latin typeface="Times New Roman" panose="02020603050405020304" pitchFamily="18" charset="0"/>
                <a:cs typeface="Times New Roman" panose="02020603050405020304" pitchFamily="18" charset="0"/>
              </a:rPr>
              <a:t>class</a:t>
            </a:r>
          </a:p>
          <a:p>
            <a:r>
              <a:rPr lang="en-US" dirty="0" smtClean="0">
                <a:latin typeface="Times New Roman" panose="02020603050405020304" pitchFamily="18" charset="0"/>
                <a:cs typeface="Times New Roman" panose="02020603050405020304" pitchFamily="18" charset="0"/>
              </a:rPr>
              <a:t>achievements</a:t>
            </a:r>
            <a:r>
              <a:rPr lang="en-US" dirty="0">
                <a:latin typeface="Times New Roman" panose="02020603050405020304" pitchFamily="18" charset="0"/>
                <a:cs typeface="Times New Roman" panose="02020603050405020304" pitchFamily="18" charset="0"/>
              </a:rPr>
              <a:t>: If the target is a concrete impression to be reached, it is a sure way to measure the change correctly and provide a meaningful result as a </a:t>
            </a:r>
            <a:r>
              <a:rPr lang="en-US" dirty="0" smtClean="0">
                <a:latin typeface="Times New Roman" panose="02020603050405020304" pitchFamily="18" charset="0"/>
                <a:cs typeface="Times New Roman" panose="02020603050405020304" pitchFamily="18" charset="0"/>
              </a:rPr>
              <a:t>metric. It </a:t>
            </a:r>
            <a:r>
              <a:rPr lang="en-US" dirty="0">
                <a:latin typeface="Times New Roman" panose="02020603050405020304" pitchFamily="18" charset="0"/>
                <a:cs typeface="Times New Roman" panose="02020603050405020304" pitchFamily="18" charset="0"/>
              </a:rPr>
              <a:t>must be possible for everyone, including I, the personnel and the individual team members, to set SMART goals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continue as a collective, I need someone to track the progress and take steps to support my team carry out this </a:t>
            </a:r>
            <a:r>
              <a:rPr lang="en-US" dirty="0" smtClean="0">
                <a:latin typeface="Times New Roman" panose="02020603050405020304" pitchFamily="18" charset="0"/>
                <a:cs typeface="Times New Roman" panose="02020603050405020304" pitchFamily="18" charset="0"/>
              </a:rPr>
              <a:t>assignment. The </a:t>
            </a:r>
            <a:r>
              <a:rPr lang="en-US" dirty="0">
                <a:latin typeface="Times New Roman" panose="02020603050405020304" pitchFamily="18" charset="0"/>
                <a:cs typeface="Times New Roman" panose="02020603050405020304" pitchFamily="18" charset="0"/>
              </a:rPr>
              <a:t>contributions of the department or staff must be concentrated in the group's strategic objectives. It is obvious that activities must be performed while the aim is to achieve or fight them, but only if the aims are helpful while learning and will contribute, in some way, to personal progress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Setting </a:t>
            </a:r>
            <a:r>
              <a:rPr lang="en-US" dirty="0">
                <a:latin typeface="Times New Roman" panose="02020603050405020304" pitchFamily="18" charset="0"/>
                <a:cs typeface="Times New Roman" panose="02020603050405020304" pitchFamily="18" charset="0"/>
              </a:rPr>
              <a:t>targets to be completed in a particular timeline is essential. It is not advisable for something that is complicated and time consuming unreally short to be set a time limit or for the possibility of simply doing a job to be time consuming. Either I have extra time to quit driving or if I do not complete my assignments in the prescribed timeframe, I am exhausted and demotivated.</a:t>
            </a:r>
          </a:p>
        </p:txBody>
      </p:sp>
    </p:spTree>
    <p:extLst>
      <p:ext uri="{BB962C8B-B14F-4D97-AF65-F5344CB8AC3E}">
        <p14:creationId xmlns:p14="http://schemas.microsoft.com/office/powerpoint/2010/main" val="4293883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Times New Roman" panose="02020603050405020304" pitchFamily="18" charset="0"/>
                <a:cs typeface="Times New Roman" panose="02020603050405020304" pitchFamily="18" charset="0"/>
              </a:rPr>
              <a:t>What do you want to learn about your group members?</a:t>
            </a:r>
            <a:r>
              <a:rPr lang="en-US" dirty="0"/>
              <a:t/>
            </a:r>
            <a:br>
              <a:rPr lang="en-US" dirty="0"/>
            </a:br>
            <a:endParaRPr lang="en-US" dirty="0"/>
          </a:p>
        </p:txBody>
      </p:sp>
      <p:sp>
        <p:nvSpPr>
          <p:cNvPr id="3" name="Content Placeholder 2"/>
          <p:cNvSpPr>
            <a:spLocks noGrp="1"/>
          </p:cNvSpPr>
          <p:nvPr>
            <p:ph idx="1"/>
          </p:nvPr>
        </p:nvSpPr>
        <p:spPr>
          <a:xfrm>
            <a:off x="105508" y="1853248"/>
            <a:ext cx="8682892" cy="5004752"/>
          </a:xfrm>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Being willing to be motivated is a powerful tool. Some students place a premium on outstanding project work, whilst others are content with a passing grade. Students take the course for a variety of reasons, some to understand more about it and some to fulfill a prerequisite.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students with various backgrounds are placed in the same classroom, conflicts and problems will arise. Any instructor will want students to participate in this contest. Students could find student partners by sharing a student questionnaire that communicates their inspiration, working patterns, and ideal degree with themselves but not with the </a:t>
            </a:r>
            <a:r>
              <a:rPr lang="en-US" dirty="0" smtClean="0">
                <a:latin typeface="Times New Roman" panose="02020603050405020304" pitchFamily="18" charset="0"/>
                <a:cs typeface="Times New Roman" panose="02020603050405020304" pitchFamily="18" charset="0"/>
              </a:rPr>
              <a:t>mentor. If </a:t>
            </a:r>
            <a:r>
              <a:rPr lang="en-US" dirty="0">
                <a:latin typeface="Times New Roman" panose="02020603050405020304" pitchFamily="18" charset="0"/>
                <a:cs typeface="Times New Roman" panose="02020603050405020304" pitchFamily="18" charset="0"/>
              </a:rPr>
              <a:t>the project's learning goal is to understand from diverse viewpoints, I may shape different groups. Sex, history, race/ethnicity, and native language diversity, as well as socioeconomic, political, geographical, and other factors, all shape the project's learning objectives.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important to keep the main masses in-group in order to prevent removing specific representatives of a particular society (e.g. ethnicity and sex). Instead of having one gender in each category in a four-woman and four-person class, propose having two females in each </a:t>
            </a:r>
            <a:r>
              <a:rPr lang="en-US" dirty="0" smtClean="0">
                <a:latin typeface="Times New Roman" panose="02020603050405020304" pitchFamily="18" charset="0"/>
                <a:cs typeface="Times New Roman" panose="02020603050405020304" pitchFamily="18" charset="0"/>
              </a:rPr>
              <a:t>category. Members </a:t>
            </a:r>
            <a:r>
              <a:rPr lang="en-US" dirty="0">
                <a:latin typeface="Times New Roman" panose="02020603050405020304" pitchFamily="18" charset="0"/>
                <a:cs typeface="Times New Roman" panose="02020603050405020304" pitchFamily="18" charset="0"/>
              </a:rPr>
              <a:t>of the community's </a:t>
            </a:r>
            <a:r>
              <a:rPr lang="en-US" dirty="0" smtClean="0">
                <a:latin typeface="Times New Roman" panose="02020603050405020304" pitchFamily="18" charset="0"/>
                <a:cs typeface="Times New Roman" panose="02020603050405020304" pitchFamily="18" charset="0"/>
              </a:rPr>
              <a:t>comprehension</a:t>
            </a:r>
          </a:p>
          <a:p>
            <a:r>
              <a:rPr lang="en-US" dirty="0" smtClean="0">
                <a:latin typeface="Times New Roman" panose="02020603050405020304" pitchFamily="18" charset="0"/>
                <a:cs typeface="Times New Roman" panose="02020603050405020304" pitchFamily="18" charset="0"/>
              </a:rPr>
              <a:t>Students </a:t>
            </a:r>
            <a:r>
              <a:rPr lang="en-US" dirty="0">
                <a:latin typeface="Times New Roman" panose="02020603050405020304" pitchFamily="18" charset="0"/>
                <a:cs typeface="Times New Roman" panose="02020603050405020304" pitchFamily="18" charset="0"/>
              </a:rPr>
              <a:t>who have previously excelled in their groups would be willing to function more efficiently. Until students enter a team, I'll ask them whether they've worked well on previous assignments with peers. If I want students to concentrate on the results rather than the community process, this function may be useful. Similarly, whether I send students another group challenge later in the course or expect to enroll in the student's potential school, it might be helpful for students to coordinate themselves in a way that satisfies the current project's learning goals while still training them for potential </a:t>
            </a:r>
            <a:r>
              <a:rPr lang="en-US" dirty="0" smtClean="0">
                <a:latin typeface="Times New Roman" panose="02020603050405020304" pitchFamily="18" charset="0"/>
                <a:cs typeface="Times New Roman" panose="02020603050405020304" pitchFamily="18" charset="0"/>
              </a:rPr>
              <a:t>collaboration</a:t>
            </a:r>
          </a:p>
          <a:p>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Personality is a crucial factor to remember. Personality is a crucial factor to remember. For roles to be explicitly specified or formed informally, students' proclivity to behave as extraverts or introverts is necessary. A student who is extraverted in class management, for example, may seem to be a natural group leader. A well-rounded introverted pupil, on the other hand, may be an effective peer representative, keeping the rest of the community on track. Consider assigning or motivating students to select positions that need fewer expertise or ability if my course is meant to help students improve skills for different fields.</a:t>
            </a:r>
          </a:p>
        </p:txBody>
      </p:sp>
    </p:spTree>
    <p:extLst>
      <p:ext uri="{BB962C8B-B14F-4D97-AF65-F5344CB8AC3E}">
        <p14:creationId xmlns:p14="http://schemas.microsoft.com/office/powerpoint/2010/main" val="137487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Times New Roman" panose="02020603050405020304" pitchFamily="18" charset="0"/>
                <a:cs typeface="Times New Roman" panose="02020603050405020304" pitchFamily="18" charset="0"/>
              </a:rPr>
              <a:t>What do you hope to get from your group members?</a:t>
            </a:r>
            <a:r>
              <a:rPr lang="en-US" dirty="0"/>
              <a:t/>
            </a:r>
            <a:br>
              <a:rPr lang="en-US" dirty="0"/>
            </a:br>
            <a:endParaRPr lang="en-US" dirty="0"/>
          </a:p>
        </p:txBody>
      </p:sp>
      <p:sp>
        <p:nvSpPr>
          <p:cNvPr id="3" name="Content Placeholder 2"/>
          <p:cNvSpPr>
            <a:spLocks noGrp="1"/>
          </p:cNvSpPr>
          <p:nvPr>
            <p:ph idx="1"/>
          </p:nvPr>
        </p:nvSpPr>
        <p:spPr>
          <a:xfrm>
            <a:off x="1" y="2052925"/>
            <a:ext cx="8850922" cy="4805075"/>
          </a:xfrm>
        </p:spPr>
        <p:txBody>
          <a:bodyPr>
            <a:normAutofit fontScale="85000" lnSpcReduction="20000"/>
          </a:bodyPr>
          <a:lstStyle/>
          <a:p>
            <a:pPr lvl="0"/>
            <a:r>
              <a:rPr lang="en-US" b="1" dirty="0" smtClean="0">
                <a:latin typeface="Times New Roman" panose="02020603050405020304" pitchFamily="18" charset="0"/>
                <a:cs typeface="Times New Roman" panose="02020603050405020304" pitchFamily="18" charset="0"/>
              </a:rPr>
              <a:t>Openness: Group members are keen to learn more about each other, especially those with a diverse spectrum of interests and perspectives. They are accessible to new ideas, different positions and the peculiarity of the members of the culture. </a:t>
            </a:r>
          </a:p>
          <a:p>
            <a:pPr lvl="0"/>
            <a:r>
              <a:rPr lang="en-US" b="1" dirty="0" smtClean="0">
                <a:latin typeface="Times New Roman" panose="02020603050405020304" pitchFamily="18" charset="0"/>
                <a:cs typeface="Times New Roman" panose="02020603050405020304" pitchFamily="18" charset="0"/>
              </a:rPr>
              <a:t>They care for people and strive to generate ideas. You are fully informed that the desire for collective harmony and the need for private speech are matched.</a:t>
            </a:r>
          </a:p>
          <a:p>
            <a:pPr lvl="0"/>
            <a:r>
              <a:rPr lang="en-US" b="1" dirty="0" smtClean="0">
                <a:latin typeface="Times New Roman" panose="02020603050405020304" pitchFamily="18" charset="0"/>
                <a:cs typeface="Times New Roman" panose="02020603050405020304" pitchFamily="18" charset="0"/>
              </a:rPr>
              <a:t>Self-assurance and self-revelation: Members of the group trust each other enough to express thoughts and feelings. Only if all is truthful and straightforward and courteous can mutual trust be established. Confidence rises as the participants of the group accept complete responsibility for their learning.</a:t>
            </a:r>
          </a:p>
          <a:p>
            <a:pPr lvl="0"/>
            <a:r>
              <a:rPr lang="en-US" b="1" dirty="0" smtClean="0">
                <a:latin typeface="Times New Roman" panose="02020603050405020304" pitchFamily="18" charset="0"/>
                <a:cs typeface="Times New Roman" panose="02020603050405020304" pitchFamily="18" charset="0"/>
              </a:rPr>
              <a:t>Group members display their mutual affection as the party reaches its targets. They express commitment to the team by encouraging the whole team and supporting others with difficulties. They view each other as allies rather than rivals (as is usual in a traditionally individualistic educational system).</a:t>
            </a:r>
          </a:p>
          <a:p>
            <a:pPr lvl="0"/>
            <a:r>
              <a:rPr lang="en-US" b="1" dirty="0" smtClean="0">
                <a:latin typeface="Times New Roman" panose="02020603050405020304" pitchFamily="18" charset="0"/>
                <a:cs typeface="Times New Roman" panose="02020603050405020304" pitchFamily="18" charset="0"/>
              </a:rPr>
              <a:t>Respect: Community members are polite, focused on "What do we learn?" instead of "Who is responsible?" For further info, please see the segment on constructive reviews.</a:t>
            </a:r>
            <a:endParaRPr lang="en-US"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29067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Times New Roman" panose="02020603050405020304" pitchFamily="18" charset="0"/>
                <a:cs typeface="Times New Roman" panose="02020603050405020304" pitchFamily="18" charset="0"/>
              </a:rPr>
              <a:t>What Practical Knowledge Would You Like To Develop?</a:t>
            </a:r>
            <a:r>
              <a:rPr lang="en-US" dirty="0"/>
              <a:t/>
            </a:r>
            <a:br>
              <a:rPr lang="en-US" dirty="0"/>
            </a:br>
            <a:endParaRPr lang="en-US" dirty="0"/>
          </a:p>
        </p:txBody>
      </p:sp>
      <p:sp>
        <p:nvSpPr>
          <p:cNvPr id="3" name="Content Placeholder 2"/>
          <p:cNvSpPr>
            <a:spLocks noGrp="1"/>
          </p:cNvSpPr>
          <p:nvPr>
            <p:ph idx="1"/>
          </p:nvPr>
        </p:nvSpPr>
        <p:spPr>
          <a:xfrm>
            <a:off x="0" y="1959428"/>
            <a:ext cx="9144000" cy="4898571"/>
          </a:xfrm>
        </p:spPr>
        <p:txBody>
          <a:bodyPr>
            <a:normAutofit fontScale="85000" lnSpcReduction="20000"/>
          </a:bodyPr>
          <a:lstStyle/>
          <a:p>
            <a:pPr marL="0" indent="0">
              <a:buNone/>
            </a:pPr>
            <a:endParaRPr lang="en-US" dirty="0"/>
          </a:p>
          <a:p>
            <a:r>
              <a:rPr lang="en-US" dirty="0"/>
              <a:t> </a:t>
            </a:r>
            <a:r>
              <a:rPr lang="en-US" dirty="0">
                <a:latin typeface="Times New Roman" panose="02020603050405020304" pitchFamily="18" charset="0"/>
                <a:cs typeface="Times New Roman" panose="02020603050405020304" pitchFamily="18" charset="0"/>
              </a:rPr>
              <a:t>In order to do well in </a:t>
            </a:r>
            <a:r>
              <a:rPr lang="en-US" dirty="0" smtClean="0">
                <a:latin typeface="Times New Roman" panose="02020603050405020304" pitchFamily="18" charset="0"/>
                <a:cs typeface="Times New Roman" panose="02020603050405020304" pitchFamily="18" charset="0"/>
              </a:rPr>
              <a:t>schoo</a:t>
            </a:r>
            <a:r>
              <a:rPr lang="en-US" dirty="0">
                <a:latin typeface="Times New Roman" panose="02020603050405020304" pitchFamily="18" charset="0"/>
                <a:cs typeface="Times New Roman" panose="02020603050405020304" pitchFamily="18" charset="0"/>
              </a:rPr>
              <a:t>l</a:t>
            </a:r>
            <a:r>
              <a:rPr lang="en-US" dirty="0" smtClean="0">
                <a:latin typeface="Times New Roman" panose="02020603050405020304" pitchFamily="18" charset="0"/>
                <a:cs typeface="Times New Roman" panose="02020603050405020304" pitchFamily="18" charset="0"/>
              </a:rPr>
              <a:t>, you must </a:t>
            </a:r>
            <a:r>
              <a:rPr lang="en-US" dirty="0">
                <a:latin typeface="Times New Roman" panose="02020603050405020304" pitchFamily="18" charset="0"/>
                <a:cs typeface="Times New Roman" panose="02020603050405020304" pitchFamily="18" charset="0"/>
              </a:rPr>
              <a:t>be open-minded.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Compile </a:t>
            </a:r>
            <a:r>
              <a:rPr lang="en-US" dirty="0">
                <a:latin typeface="Times New Roman" panose="02020603050405020304" pitchFamily="18" charset="0"/>
                <a:cs typeface="Times New Roman" panose="02020603050405020304" pitchFamily="18" charset="0"/>
              </a:rPr>
              <a:t>and discover </a:t>
            </a:r>
            <a:r>
              <a:rPr lang="en-US" dirty="0" smtClean="0">
                <a:latin typeface="Times New Roman" panose="02020603050405020304" pitchFamily="18" charset="0"/>
                <a:cs typeface="Times New Roman" panose="02020603050405020304" pitchFamily="18" charset="0"/>
              </a:rPr>
              <a:t>school-related </a:t>
            </a:r>
            <a:r>
              <a:rPr lang="en-US" dirty="0">
                <a:latin typeface="Times New Roman" panose="02020603050405020304" pitchFamily="18" charset="0"/>
                <a:cs typeface="Times New Roman" panose="02020603050405020304" pitchFamily="18" charset="0"/>
              </a:rPr>
              <a:t>knowledge from a special viewpoint. Many aspects of a case are apparent, even those you were previously unaware of.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will allow you to operate easily and effectively as a coach, as well as foresee and adapt rapidly in response to requirements and obstacles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logic is based on the following: Critical logic will help </a:t>
            </a:r>
            <a:r>
              <a:rPr lang="en-US" dirty="0" smtClean="0">
                <a:latin typeface="Times New Roman" panose="02020603050405020304" pitchFamily="18" charset="0"/>
                <a:cs typeface="Times New Roman" panose="02020603050405020304" pitchFamily="18" charset="0"/>
              </a:rPr>
              <a:t>me </a:t>
            </a:r>
            <a:r>
              <a:rPr lang="en-US" dirty="0">
                <a:latin typeface="Times New Roman" panose="02020603050405020304" pitchFamily="18" charset="0"/>
                <a:cs typeface="Times New Roman" panose="02020603050405020304" pitchFamily="18" charset="0"/>
              </a:rPr>
              <a:t>make good judgments. Although it's easy to pass judgment or follow a path with a teammate, it's also possible that they will assist in some plan or tactic with concrete results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will be a success if you think logically </a:t>
            </a:r>
            <a:r>
              <a:rPr lang="en-US" dirty="0" smtClean="0">
                <a:latin typeface="Times New Roman" panose="02020603050405020304" pitchFamily="18" charset="0"/>
                <a:cs typeface="Times New Roman" panose="02020603050405020304" pitchFamily="18" charset="0"/>
              </a:rPr>
              <a:t>explore </a:t>
            </a:r>
            <a:r>
              <a:rPr lang="en-US" dirty="0">
                <a:latin typeface="Times New Roman" panose="02020603050405020304" pitchFamily="18" charset="0"/>
                <a:cs typeface="Times New Roman" panose="02020603050405020304" pitchFamily="18" charset="0"/>
              </a:rPr>
              <a:t>each aspect of a problem, use preliminary readings to answer what others say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it will take </a:t>
            </a:r>
            <a:r>
              <a:rPr lang="en-US" dirty="0" smtClean="0">
                <a:latin typeface="Times New Roman" panose="02020603050405020304" pitchFamily="18" charset="0"/>
                <a:cs typeface="Times New Roman" panose="02020603050405020304" pitchFamily="18" charset="0"/>
              </a:rPr>
              <a:t>students  </a:t>
            </a:r>
            <a:r>
              <a:rPr lang="en-US" dirty="0">
                <a:latin typeface="Times New Roman" panose="02020603050405020304" pitchFamily="18" charset="0"/>
                <a:cs typeface="Times New Roman" panose="02020603050405020304" pitchFamily="18" charset="0"/>
              </a:rPr>
              <a:t>in new and imaginative directions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Involvement: Teamwork can be daunting at times, but it's still a perfect way to learn innovative approaches, communicate common thoughts and values, and improve your own talents. If you see group activities as a learning experience, you can lead to a more productive working climate. By having to adapt and pursue new approaches, you may be able to make a greater </a:t>
            </a:r>
            <a:r>
              <a:rPr lang="en-US" dirty="0" smtClean="0">
                <a:latin typeface="Times New Roman" panose="02020603050405020304" pitchFamily="18" charset="0"/>
                <a:cs typeface="Times New Roman" panose="02020603050405020304" pitchFamily="18" charset="0"/>
              </a:rPr>
              <a:t>initiative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962195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7"/>
            <a:ext cx="7055380" cy="1798113"/>
          </a:xfrm>
        </p:spPr>
        <p:txBody>
          <a:bodyPr>
            <a:normAutofit/>
          </a:bodyPr>
          <a:lstStyle/>
          <a:p>
            <a:pPr algn="ctr"/>
            <a:r>
              <a:rPr lang="en-US" dirty="0" smtClean="0">
                <a:latin typeface="Times New Roman" panose="02020603050405020304" pitchFamily="18" charset="0"/>
                <a:cs typeface="Times New Roman" panose="02020603050405020304" pitchFamily="18" charset="0"/>
              </a:rPr>
              <a:t>As A Student, What Can You Work On To Become A Better Learner?</a:t>
            </a:r>
            <a:r>
              <a:rPr lang="en-US" dirty="0"/>
              <a:t/>
            </a:r>
            <a:br>
              <a:rPr lang="en-US" dirty="0"/>
            </a:br>
            <a:endParaRPr lang="en-US" dirty="0"/>
          </a:p>
        </p:txBody>
      </p:sp>
      <p:sp>
        <p:nvSpPr>
          <p:cNvPr id="3" name="Content Placeholder 2"/>
          <p:cNvSpPr>
            <a:spLocks noGrp="1"/>
          </p:cNvSpPr>
          <p:nvPr>
            <p:ph idx="1"/>
          </p:nvPr>
        </p:nvSpPr>
        <p:spPr>
          <a:xfrm>
            <a:off x="0" y="2002971"/>
            <a:ext cx="8804031" cy="4855029"/>
          </a:xfrm>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The most critical weakness. I blame it on my failure to memorize. I used to go over the note many times. I used queries to solve the query</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 recognized them at the moment, so I didn't think I needed to. I'm not sure what inference I should take from what I hear</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I'm not going to have a verdict that I'm not even conscious of. I don't recall something related, but I am convinced it is </a:t>
            </a:r>
            <a:r>
              <a:rPr lang="en-US" dirty="0" smtClean="0">
                <a:latin typeface="Times New Roman" panose="02020603050405020304" pitchFamily="18" charset="0"/>
                <a:cs typeface="Times New Roman" panose="02020603050405020304" pitchFamily="18" charset="0"/>
              </a:rPr>
              <a:t>right</a:t>
            </a:r>
          </a:p>
          <a:p>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Memorization helps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become acquainted with small yet essential information and understand them properly. If I'm comfortable with the contents, I'll be able to assist in their assessment and easily grasp complex details. That's close to how the alphabets operate or how the multiplication chart operates. It is rare to use a table for writing new terms or multiplying tiny amounts.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should be centered on the </a:t>
            </a:r>
            <a:r>
              <a:rPr lang="en-US" dirty="0" smtClean="0">
                <a:latin typeface="Times New Roman" panose="02020603050405020304" pitchFamily="18" charset="0"/>
                <a:cs typeface="Times New Roman" panose="02020603050405020304" pitchFamily="18" charset="0"/>
              </a:rPr>
              <a:t>brain. I </a:t>
            </a:r>
            <a:r>
              <a:rPr lang="en-US" dirty="0">
                <a:latin typeface="Times New Roman" panose="02020603050405020304" pitchFamily="18" charset="0"/>
                <a:cs typeface="Times New Roman" panose="02020603050405020304" pitchFamily="18" charset="0"/>
              </a:rPr>
              <a:t>proceed with what I know when I approach and attempt to solve a new problem (not only in academia). It opens up new doors for me to develop my solutions. I can't be bothered by issues I'm unaware of. Shoulder pain does not mean something serious to an unsanitary professional, but it may be risky for a medicine with cardiac problems if I don't know anything about "small banal information." Since he "knew" of them, he may have visions in certain lines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may be claimed that I don't need to remember anything; what I need to do is survive with it. Obtaining these encounters, though, will take a long time. Nothing is beyond knowledge, but learning more can just reinforce his case and seal it in his view. Keep in mind that in an emergency department, something can be the difference between life and death for a doctor.</a:t>
            </a:r>
          </a:p>
        </p:txBody>
      </p:sp>
    </p:spTree>
    <p:extLst>
      <p:ext uri="{BB962C8B-B14F-4D97-AF65-F5344CB8AC3E}">
        <p14:creationId xmlns:p14="http://schemas.microsoft.com/office/powerpoint/2010/main" val="3969005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7"/>
            <a:ext cx="7055380" cy="1798113"/>
          </a:xfrm>
        </p:spPr>
        <p:txBody>
          <a:bodyPr>
            <a:normAutofit/>
          </a:bodyPr>
          <a:lstStyle/>
          <a:p>
            <a:pPr algn="ctr"/>
            <a:r>
              <a:rPr lang="en-US" dirty="0" smtClean="0">
                <a:latin typeface="Times New Roman" panose="02020603050405020304" pitchFamily="18" charset="0"/>
                <a:cs typeface="Times New Roman" panose="02020603050405020304" pitchFamily="18" charset="0"/>
              </a:rPr>
              <a:t>Conclusion</a:t>
            </a:r>
            <a:r>
              <a:rPr lang="en-US" dirty="0"/>
              <a:t/>
            </a:r>
            <a:br>
              <a:rPr lang="en-US" dirty="0"/>
            </a:br>
            <a:endParaRPr lang="en-US" dirty="0"/>
          </a:p>
        </p:txBody>
      </p:sp>
      <p:sp>
        <p:nvSpPr>
          <p:cNvPr id="3" name="Content Placeholder 2"/>
          <p:cNvSpPr>
            <a:spLocks noGrp="1"/>
          </p:cNvSpPr>
          <p:nvPr>
            <p:ph idx="1"/>
          </p:nvPr>
        </p:nvSpPr>
        <p:spPr>
          <a:xfrm>
            <a:off x="0" y="2002971"/>
            <a:ext cx="8804031" cy="4855029"/>
          </a:xfrm>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Students who have excelled before with their groups are ready to perform more effectively.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feature may be helpful if I choose to focus students on the outcomes instead of on the group method. Likewise, it could be beneficial for students to collaborate in a way that meets current learning objectives while also preparing for their future partnership if I give students another community challenge later in the course or plan to enroll in a potential school.</a:t>
            </a:r>
          </a:p>
          <a:p>
            <a:r>
              <a:rPr lang="en-US" dirty="0">
                <a:latin typeface="Times New Roman" panose="02020603050405020304" pitchFamily="18" charset="0"/>
                <a:cs typeface="Times New Roman" panose="02020603050405020304" pitchFamily="18" charset="0"/>
              </a:rPr>
              <a:t>Personality is a central reminder reality. Personality is a significant recalling element. The inclination of students to act as extraverts or introverts is important in order to specify or shape positions directly or informally</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student who is extraverted in class management may tend to be a leader in a natural community. On the other side, a well-rounded introverted student will be an efficient peer leader to hold the majority of the class on board. Consider assigning or encouraging students to choose jobs that need less talent or abilities if my course is designed to help students develop their skills in various areas.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Students </a:t>
            </a:r>
            <a:r>
              <a:rPr lang="en-US" dirty="0">
                <a:latin typeface="Times New Roman" panose="02020603050405020304" pitchFamily="18" charset="0"/>
                <a:cs typeface="Times New Roman" panose="02020603050405020304" pitchFamily="18" charset="0"/>
              </a:rPr>
              <a:t>who have excelled before with their groups are ready to perform more effectively. I'll ask them whether they've performed good on past projects for coworkers before they join a squad. This feature may be helpful if I choose to focus students on the outcomes instead of on the group method. Likewise, it could be beneficial for students to collaborate in a way that meets current learning objectives while also preparing for their future partnership if I give students </a:t>
            </a:r>
          </a:p>
        </p:txBody>
      </p:sp>
    </p:spTree>
    <p:extLst>
      <p:ext uri="{BB962C8B-B14F-4D97-AF65-F5344CB8AC3E}">
        <p14:creationId xmlns:p14="http://schemas.microsoft.com/office/powerpoint/2010/main" val="55949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246</TotalTime>
  <Words>3570</Words>
  <Application>Microsoft Office PowerPoint</Application>
  <PresentationFormat>On-screen Show (4:3)</PresentationFormat>
  <Paragraphs>87</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Trebuchet MS</vt:lpstr>
      <vt:lpstr>Berlin</vt:lpstr>
      <vt:lpstr>PRESENTATION </vt:lpstr>
      <vt:lpstr>How do you plan on making a difference in this class over the semester?</vt:lpstr>
      <vt:lpstr>What do you want to learn about your group members? </vt:lpstr>
      <vt:lpstr>What do you hope to get from your group members? </vt:lpstr>
      <vt:lpstr>What Practical Knowledge Would You Like To Develop? </vt:lpstr>
      <vt:lpstr>As A Student, What Can You Work On To Become A Better Learner?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muadavid2017@gmail.com</dc:creator>
  <cp:lastModifiedBy>David Mua</cp:lastModifiedBy>
  <cp:revision>27</cp:revision>
  <dcterms:created xsi:type="dcterms:W3CDTF">2018-07-19T22:44:47Z</dcterms:created>
  <dcterms:modified xsi:type="dcterms:W3CDTF">2021-03-26T09:22:14Z</dcterms:modified>
</cp:coreProperties>
</file>